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8"/>
  </p:notesMasterIdLst>
  <p:handoutMasterIdLst>
    <p:handoutMasterId r:id="rId19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1" r:id="rId9"/>
    <p:sldId id="619" r:id="rId10"/>
    <p:sldId id="622" r:id="rId11"/>
    <p:sldId id="623" r:id="rId12"/>
    <p:sldId id="620" r:id="rId13"/>
    <p:sldId id="624" r:id="rId14"/>
    <p:sldId id="586" r:id="rId15"/>
    <p:sldId id="528" r:id="rId16"/>
    <p:sldId id="4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1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</p14:sldIdLst>
        </p14:section>
        <p14:section name="Препоръки" id="{C083B180-62ED-444B-B3F6-383FD971E5C1}">
          <p14:sldIdLst>
            <p14:sldId id="620"/>
            <p14:sldId id="62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 autoAdjust="0"/>
    <p:restoredTop sz="94609" autoAdjust="0"/>
  </p:normalViewPr>
  <p:slideViewPr>
    <p:cSldViewPr snapToGrid="0" showGuides="1">
      <p:cViewPr varScale="1">
        <p:scale>
          <a:sx n="53" d="100"/>
          <a:sy n="53" d="100"/>
        </p:scale>
        <p:origin x="102" y="4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Диалог на потребителите с компютърни приложения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7" y="2763737"/>
            <a:ext cx="3559079" cy="20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</a:t>
            </a:r>
            <a:r>
              <a:rPr lang="bg-BG" dirty="0" smtClean="0"/>
              <a:t>лементи на диалоговия прозорец (1)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18" y="1449691"/>
            <a:ext cx="7645300" cy="4999599"/>
          </a:xfrm>
          <a:prstGeom prst="rect">
            <a:avLst/>
          </a:prstGeom>
        </p:spPr>
      </p:pic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196125"/>
            <a:ext cx="3125554" cy="468083"/>
          </a:xfrm>
          <a:prstGeom prst="wedgeRoundRectCallout">
            <a:avLst>
              <a:gd name="adj1" fmla="val -48132"/>
              <a:gd name="adj2" fmla="val 97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438912" y="3669880"/>
            <a:ext cx="1645920" cy="536360"/>
          </a:xfrm>
          <a:prstGeom prst="wedgeRoundRectCallout">
            <a:avLst>
              <a:gd name="adj1" fmla="val 176628"/>
              <a:gd name="adj2" fmla="val 321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113264" y="5413248"/>
            <a:ext cx="1682496" cy="512064"/>
          </a:xfrm>
          <a:prstGeom prst="wedgeRoundRectCallout">
            <a:avLst>
              <a:gd name="adj1" fmla="val -102636"/>
              <a:gd name="adj2" fmla="val 66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1430166"/>
            <a:ext cx="2651760" cy="1348373"/>
          </a:xfrm>
          <a:prstGeom prst="wedgeRoundRectCallout">
            <a:avLst>
              <a:gd name="adj1" fmla="val 147788"/>
              <a:gd name="adj2" fmla="val 1975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текст+списък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154293"/>
            <a:ext cx="1932792" cy="493776"/>
          </a:xfrm>
          <a:prstGeom prst="wedgeRoundRectCallout">
            <a:avLst>
              <a:gd name="adj1" fmla="val -88826"/>
              <a:gd name="adj2" fmla="val 432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</a:t>
            </a:r>
            <a:r>
              <a:rPr lang="bg-BG" dirty="0" smtClean="0"/>
              <a:t>лементи на диалоговия прозорец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9600858" y="1685066"/>
            <a:ext cx="2394376" cy="493776"/>
          </a:xfrm>
          <a:prstGeom prst="wedgeRoundRectCallout">
            <a:avLst>
              <a:gd name="adj1" fmla="val -183632"/>
              <a:gd name="adj2" fmla="val 286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468112"/>
          </a:xfrm>
          <a:prstGeom prst="wedgeRoundRectCallout">
            <a:avLst>
              <a:gd name="adj1" fmla="val 61618"/>
              <a:gd name="adj2" fmla="val 1648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4499"/>
              <a:gd name="adj2" fmla="val 76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087325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1236" y="1331452"/>
            <a:ext cx="1932792" cy="493776"/>
          </a:xfrm>
          <a:prstGeom prst="wedgeRoundRectCallout">
            <a:avLst>
              <a:gd name="adj1" fmla="val 64748"/>
              <a:gd name="adj2" fmla="val 88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82240" y="2513581"/>
            <a:ext cx="2394376" cy="493776"/>
          </a:xfrm>
          <a:prstGeom prst="wedgeRoundRectCallout">
            <a:avLst>
              <a:gd name="adj1" fmla="val -175994"/>
              <a:gd name="adj2" fmla="val 2979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Работа с мишката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256459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Ляв бутон </a:t>
            </a:r>
            <a:r>
              <a:rPr lang="bg-BG" b="1" dirty="0" smtClean="0"/>
              <a:t>–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посочва обекти на екрана</a:t>
            </a:r>
          </a:p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Десен бутон </a:t>
            </a:r>
            <a:r>
              <a:rPr lang="bg-BG" dirty="0" smtClean="0"/>
              <a:t>– отваря меню с възможни действия с избрания обект. Нарича се още </a:t>
            </a:r>
            <a:r>
              <a:rPr lang="bg-BG" b="1" dirty="0" smtClean="0">
                <a:solidFill>
                  <a:schemeClr val="bg1"/>
                </a:solidFill>
              </a:rPr>
              <a:t>контекстно меню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15" y="3032409"/>
            <a:ext cx="7089286" cy="33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Изключване на компютъра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 smtClean="0"/>
              <a:t>с указаната команда, а не с прекъсване на захранването!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82" y="2410692"/>
            <a:ext cx="8054175" cy="4086062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9476180" y="2410692"/>
            <a:ext cx="2348753" cy="2223247"/>
          </a:xfrm>
          <a:prstGeom prst="wedgeRoundRectCallout">
            <a:avLst>
              <a:gd name="adj1" fmla="val -104848"/>
              <a:gd name="adj2" fmla="val 1073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Програмите са последователност от инструкции за решаване на проблем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Драйверите са програми за управление на периферните устройства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Периферните устройства осъществяват потребителския интерфейс под управлението на ОС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Изучихме основните елементи на началния екран, диалоговите и други прозорци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Управляваме компютъра по правилата на потребителския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 smtClean="0"/>
              <a:t>Как </a:t>
            </a:r>
            <a:r>
              <a:rPr lang="bg-BG" sz="3600" b="1" dirty="0" smtClean="0">
                <a:solidFill>
                  <a:schemeClr val="bg1"/>
                </a:solidFill>
              </a:rPr>
              <a:t>общуваме</a:t>
            </a:r>
            <a:r>
              <a:rPr lang="bg-BG" sz="3600" dirty="0" smtClean="0"/>
              <a:t> с компютъра?</a:t>
            </a:r>
          </a:p>
          <a:p>
            <a:pPr marL="1047439" lvl="1" indent="-571500"/>
            <a:r>
              <a:rPr lang="bg-BG" sz="3400" dirty="0" smtClean="0"/>
              <a:t>Операционна система</a:t>
            </a:r>
          </a:p>
          <a:p>
            <a:pPr marL="1047439" lvl="1" indent="-571500"/>
            <a:r>
              <a:rPr lang="bg-BG" sz="3400" dirty="0" smtClean="0"/>
              <a:t>Потребителски интерфейс</a:t>
            </a:r>
            <a:endParaRPr lang="bg-BG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 smtClean="0"/>
              <a:t>Основни елементи на </a:t>
            </a:r>
            <a:endParaRPr lang="en-US" sz="3600" dirty="0" smtClean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 smtClean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 smtClean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 smtClean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Как общуваме с компютъра</a:t>
            </a:r>
            <a:r>
              <a:rPr lang="bg-BG" sz="3600" dirty="0" smtClean="0"/>
              <a:t>?</a:t>
            </a:r>
            <a:endParaRPr lang="bg-BG" sz="36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3400" dirty="0" smtClean="0"/>
              <a:t>Операционна система и интерфейс</a:t>
            </a:r>
            <a:endParaRPr lang="bg-BG" sz="3400" dirty="0"/>
          </a:p>
        </p:txBody>
      </p:sp>
      <p:pic>
        <p:nvPicPr>
          <p:cNvPr id="1026" name="Picture 2" descr="A picture that shows how to change the theme in Windows 11 by changing the “Themes” settings in the “Settings” ap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69" y="591443"/>
            <a:ext cx="6830248" cy="38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 smtClean="0"/>
              <a:t>– последователност от </a:t>
            </a:r>
            <a:r>
              <a:rPr lang="bg-BG" sz="3400" b="1" dirty="0" smtClean="0">
                <a:solidFill>
                  <a:schemeClr val="bg1"/>
                </a:solidFill>
              </a:rPr>
              <a:t>инструкции</a:t>
            </a:r>
            <a:r>
              <a:rPr lang="bg-BG" sz="3400" dirty="0" smtClean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 smtClean="0"/>
              <a:t>(системен софтуер) – управлява всички компоненти на КС</a:t>
            </a:r>
            <a:endParaRPr lang="bg-BG" sz="34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 smtClean="0"/>
              <a:t> </a:t>
            </a:r>
            <a:r>
              <a:rPr lang="en-US" dirty="0" smtClean="0"/>
              <a:t>–</a:t>
            </a:r>
            <a:r>
              <a:rPr lang="bg-BG" dirty="0" smtClean="0"/>
              <a:t> правила за общуване с компютъра, относно: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dirty="0"/>
              <a:t>п</a:t>
            </a:r>
            <a:r>
              <a:rPr lang="bg-BG" dirty="0" smtClean="0"/>
              <a:t>ериферни устройства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dirty="0" smtClean="0"/>
              <a:t> </a:t>
            </a:r>
            <a:r>
              <a:rPr lang="bg-BG" b="1" dirty="0" smtClean="0">
                <a:solidFill>
                  <a:schemeClr val="bg1"/>
                </a:solidFill>
              </a:rPr>
              <a:t>драйвери</a:t>
            </a:r>
            <a:r>
              <a:rPr lang="bg-BG" dirty="0" smtClean="0"/>
              <a:t> – софтуер за управлението им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</a:t>
            </a:r>
            <a:r>
              <a:rPr lang="bg-BG" sz="4000" dirty="0" smtClean="0"/>
              <a:t>?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</a:t>
            </a:r>
            <a:r>
              <a:rPr lang="bg-BG" dirty="0" smtClean="0"/>
              <a:t>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Работен плот и лента на задачите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8" y="475725"/>
            <a:ext cx="7315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Работен плот (</a:t>
            </a:r>
            <a:r>
              <a:rPr lang="en-US" dirty="0" smtClean="0"/>
              <a:t>Desktop</a:t>
            </a:r>
            <a:r>
              <a:rPr lang="bg-BG" dirty="0" smtClean="0"/>
              <a:t>)</a:t>
            </a:r>
            <a:r>
              <a:rPr lang="en-US" dirty="0" smtClean="0"/>
              <a:t> – </a:t>
            </a:r>
            <a:r>
              <a:rPr lang="bg-BG" dirty="0" smtClean="0"/>
              <a:t>стар вариант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7" name="Контейнер за картина 26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b="885"/>
          <a:stretch>
            <a:fillRect/>
          </a:stretch>
        </p:blipFill>
        <p:spPr>
          <a:xfrm>
            <a:off x="2453320" y="1402834"/>
            <a:ext cx="7692882" cy="4368710"/>
          </a:xfr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5899"/>
              <a:gd name="adj2" fmla="val 100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програми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66401" y="3762296"/>
            <a:ext cx="2262918" cy="532284"/>
          </a:xfrm>
          <a:prstGeom prst="wedgeRoundRectCallout">
            <a:avLst>
              <a:gd name="adj1" fmla="val 150244"/>
              <a:gd name="adj2" fmla="val 1383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2650050" y="5907024"/>
            <a:ext cx="1571356" cy="459692"/>
          </a:xfrm>
          <a:prstGeom prst="wedgeRoundRectCallout">
            <a:avLst>
              <a:gd name="adj1" fmla="val 142969"/>
              <a:gd name="adj2" fmla="val -53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Търсене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8046720" y="5771544"/>
            <a:ext cx="3948514" cy="595172"/>
          </a:xfrm>
          <a:prstGeom prst="wedgeRoundRectCallout">
            <a:avLst>
              <a:gd name="adj1" fmla="val -80279"/>
              <a:gd name="adj2" fmla="val -527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бърз достъп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bg-BG" dirty="0" smtClean="0"/>
              <a:t>елементи </a:t>
            </a:r>
            <a:r>
              <a:rPr lang="bg-BG" dirty="0"/>
              <a:t>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sz="3600" dirty="0" smtClean="0"/>
              <a:t>Менюта, ленти, бутони, плъзгачи, области и екрани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 на прозореца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1417855"/>
            <a:ext cx="7673272" cy="52781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8888" y="1243584"/>
            <a:ext cx="1932792" cy="493776"/>
          </a:xfrm>
          <a:prstGeom prst="wedgeRoundRectCallout">
            <a:avLst>
              <a:gd name="adj1" fmla="val 131710"/>
              <a:gd name="adj2" fmla="val 261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0352993" y="1404442"/>
            <a:ext cx="1365161" cy="585558"/>
          </a:xfrm>
          <a:prstGeom prst="wedgeRoundRectCallout">
            <a:avLst>
              <a:gd name="adj1" fmla="val -79570"/>
              <a:gd name="adj2" fmla="val -295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5342106" y="1574884"/>
            <a:ext cx="1758462" cy="415115"/>
          </a:xfrm>
          <a:prstGeom prst="wedgeRoundRectCallout">
            <a:avLst>
              <a:gd name="adj1" fmla="val -86433"/>
              <a:gd name="adj2" fmla="val 150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8885015" y="2386262"/>
            <a:ext cx="2909250" cy="376256"/>
          </a:xfrm>
          <a:prstGeom prst="wedgeRoundRectCallout">
            <a:avLst>
              <a:gd name="adj1" fmla="val -89714"/>
              <a:gd name="adj2" fmla="val -384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78888" y="3299334"/>
            <a:ext cx="2537702" cy="1004919"/>
          </a:xfrm>
          <a:prstGeom prst="wedgeRoundRectCallout">
            <a:avLst>
              <a:gd name="adj1" fmla="val 51311"/>
              <a:gd name="adj2" fmla="val 787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8314006" y="4805378"/>
            <a:ext cx="1575047" cy="892037"/>
          </a:xfrm>
          <a:prstGeom prst="wedgeRoundRectCallout">
            <a:avLst>
              <a:gd name="adj1" fmla="val -77858"/>
              <a:gd name="adj2" fmla="val -361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10278616" y="3579438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43350" y="5866228"/>
            <a:ext cx="2238966" cy="829774"/>
          </a:xfrm>
          <a:prstGeom prst="wedgeRoundRectCallout">
            <a:avLst>
              <a:gd name="adj1" fmla="val 60196"/>
              <a:gd name="adj2" fmla="val 450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1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07843"/>
            <a:ext cx="10961783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4800" dirty="0" smtClean="0"/>
              <a:t>Елементи на диалоговите прозорците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sz="3600" dirty="0" err="1" smtClean="0"/>
              <a:t>Радиобутони</a:t>
            </a:r>
            <a:r>
              <a:rPr lang="bg-BG" sz="3600" dirty="0" smtClean="0"/>
              <a:t>, текстово поле, отметки, бутони …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4" y="662680"/>
            <a:ext cx="5472000" cy="38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5729</TotalTime>
  <Words>444</Words>
  <Application>Microsoft Office PowerPoint</Application>
  <PresentationFormat>Широк екран</PresentationFormat>
  <Paragraphs>106</Paragraphs>
  <Slides>16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Презентация на PowerPoint</vt:lpstr>
      <vt:lpstr>Как общуваме с компютъра?</vt:lpstr>
      <vt:lpstr>Презентация на PowerPoint</vt:lpstr>
      <vt:lpstr>Работен плот (Desktop) – стар вариант</vt:lpstr>
      <vt:lpstr>Презентация на PowerPoint</vt:lpstr>
      <vt:lpstr>Основни елементи на прозореца</vt:lpstr>
      <vt:lpstr>Презентация на PowerPoint</vt:lpstr>
      <vt:lpstr>Елементи на диалоговия прозорец (1)</vt:lpstr>
      <vt:lpstr>Елементи на диалоговия прозорец (2)</vt:lpstr>
      <vt:lpstr>Работа с мишката</vt:lpstr>
      <vt:lpstr>Изключване на компютъра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430</cp:revision>
  <dcterms:created xsi:type="dcterms:W3CDTF">2018-05-23T13:08:44Z</dcterms:created>
  <dcterms:modified xsi:type="dcterms:W3CDTF">2023-07-03T15:49:51Z</dcterms:modified>
  <cp:category>computer programming, programming</cp:category>
</cp:coreProperties>
</file>